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52A02-6BC9-4F16-9279-C8653C8C1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617" y="1129555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nl-NL" sz="3500" dirty="0">
                <a:solidFill>
                  <a:schemeClr val="accent2"/>
                </a:solidFill>
              </a:rPr>
              <a:t>Deskundigheid en kwaliteit</a:t>
            </a:r>
            <a:br>
              <a:rPr lang="nl-NL" sz="3500" dirty="0">
                <a:solidFill>
                  <a:schemeClr val="accent2"/>
                </a:solidFill>
              </a:rPr>
            </a:br>
            <a:r>
              <a:rPr lang="nl-NL" sz="3500" dirty="0">
                <a:solidFill>
                  <a:schemeClr val="accent2"/>
                </a:solidFill>
              </a:rPr>
              <a:t>		   Thema </a:t>
            </a:r>
            <a:r>
              <a:rPr lang="nl-NL" sz="3500" dirty="0" smtClean="0">
                <a:solidFill>
                  <a:schemeClr val="accent2"/>
                </a:solidFill>
              </a:rPr>
              <a:t>6</a:t>
            </a:r>
            <a:r>
              <a:rPr lang="nl-NL" sz="3500" dirty="0">
                <a:solidFill>
                  <a:schemeClr val="tx1"/>
                </a:solidFill>
              </a:rPr>
              <a:t/>
            </a:r>
            <a:br>
              <a:rPr lang="nl-NL" sz="3500" dirty="0">
                <a:solidFill>
                  <a:schemeClr val="tx1"/>
                </a:solidFill>
              </a:rPr>
            </a:br>
            <a:endParaRPr lang="nl-NL" sz="3500" dirty="0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C94302-FBDB-48DC-8F7E-761F76670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617" y="2332101"/>
            <a:ext cx="7766936" cy="1096899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2"/>
                </a:solidFill>
              </a:rPr>
              <a:t>W17MZ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4" name="AutoShape 2" descr="Afbeeldingsresultaat voor introspection">
            <a:extLst>
              <a:ext uri="{FF2B5EF4-FFF2-40B4-BE49-F238E27FC236}">
                <a16:creationId xmlns:a16="http://schemas.microsoft.com/office/drawing/2014/main" id="{CE996C49-55B6-413E-8CC6-8A9C921746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3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‘Eén </a:t>
            </a:r>
            <a:r>
              <a:rPr lang="nl-NL" dirty="0"/>
              <a:t>klant, één dossier’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7962" y="1363755"/>
            <a:ext cx="8596668" cy="3880773"/>
          </a:xfrm>
        </p:spPr>
        <p:txBody>
          <a:bodyPr/>
          <a:lstStyle/>
          <a:p>
            <a:r>
              <a:rPr lang="nl-NL" dirty="0" smtClean="0"/>
              <a:t>Er is één contactpersoon (regisseur</a:t>
            </a:r>
            <a:r>
              <a:rPr lang="nl-NL" dirty="0"/>
              <a:t>)</a:t>
            </a:r>
            <a:endParaRPr lang="nl-NL" dirty="0" smtClean="0"/>
          </a:p>
          <a:p>
            <a:r>
              <a:rPr lang="nl-NL" dirty="0" smtClean="0"/>
              <a:t>Deze kijkt naar prioriteit van de op te lossen problemen</a:t>
            </a:r>
            <a:endParaRPr lang="nl-NL" dirty="0"/>
          </a:p>
          <a:p>
            <a:r>
              <a:rPr lang="nl-NL" dirty="0" smtClean="0"/>
              <a:t>Deze pakt dan met de persoon alle problemen aan</a:t>
            </a:r>
          </a:p>
          <a:p>
            <a:r>
              <a:rPr lang="nl-NL" dirty="0" smtClean="0"/>
              <a:t>De regisseur stuurt vrijwillige én professionele ondersteuners aan</a:t>
            </a:r>
          </a:p>
          <a:p>
            <a:r>
              <a:rPr lang="nl-NL" dirty="0" smtClean="0"/>
              <a:t>Wat is het voordeel van deze benadering?</a:t>
            </a:r>
          </a:p>
          <a:p>
            <a:r>
              <a:rPr lang="nl-NL" dirty="0" smtClean="0"/>
              <a:t>Client vertelt zijn verhaal maar één keer </a:t>
            </a:r>
          </a:p>
          <a:p>
            <a:r>
              <a:rPr lang="nl-NL" dirty="0" smtClean="0"/>
              <a:t>De verschillende ondersteuners rapporteren ‘voortgang’ aan de regisseur</a:t>
            </a:r>
          </a:p>
          <a:p>
            <a:r>
              <a:rPr lang="nl-NL" dirty="0" smtClean="0"/>
              <a:t>Nieuwe problemen worden zo sneller gesignaleerd en opgepakt.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61" y="148909"/>
            <a:ext cx="2145041" cy="24296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4660917"/>
            <a:ext cx="3910285" cy="21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Opdrachten </a:t>
            </a:r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/>
              <a:t>Ga naar van welzijn.angerenstein.nl</a:t>
            </a:r>
          </a:p>
          <a:p>
            <a:r>
              <a:rPr lang="nl-NL" dirty="0"/>
              <a:t>Ga naar Maatschappelijke </a:t>
            </a:r>
            <a:r>
              <a:rPr lang="nl-NL" dirty="0" smtClean="0"/>
              <a:t>Zorg</a:t>
            </a:r>
            <a:endParaRPr lang="nl-NL" dirty="0"/>
          </a:p>
          <a:p>
            <a:r>
              <a:rPr lang="nl-NL" dirty="0"/>
              <a:t>Ga dan naar boek </a:t>
            </a:r>
            <a:r>
              <a:rPr lang="nl-NL" dirty="0" smtClean="0"/>
              <a:t>Maatschappelijke zorg 2</a:t>
            </a:r>
            <a:endParaRPr lang="nl-NL" dirty="0"/>
          </a:p>
          <a:p>
            <a:r>
              <a:rPr lang="nl-NL" dirty="0"/>
              <a:t>Naar VW thema </a:t>
            </a:r>
            <a:r>
              <a:rPr lang="nl-NL" dirty="0"/>
              <a:t>6</a:t>
            </a:r>
            <a:endParaRPr lang="nl-NL" dirty="0"/>
          </a:p>
          <a:p>
            <a:r>
              <a:rPr lang="nl-NL" dirty="0"/>
              <a:t>Maak opdracht </a:t>
            </a:r>
            <a:r>
              <a:rPr lang="nl-NL" dirty="0" smtClean="0"/>
              <a:t>4 &amp; 5, </a:t>
            </a:r>
            <a:r>
              <a:rPr lang="nl-NL" dirty="0"/>
              <a:t>samen overleggen is </a:t>
            </a:r>
            <a:r>
              <a:rPr lang="nl-NL" dirty="0" smtClean="0"/>
              <a:t>prima maar gaat iets lastiger door Corona</a:t>
            </a:r>
            <a:endParaRPr lang="nl-NL" dirty="0"/>
          </a:p>
          <a:p>
            <a:r>
              <a:rPr lang="nl-NL" dirty="0"/>
              <a:t>Sla je opdrachten goed op in je pc, is aan het eind van LP </a:t>
            </a:r>
            <a:r>
              <a:rPr lang="nl-NL" dirty="0" smtClean="0"/>
              <a:t>11 je </a:t>
            </a:r>
            <a:r>
              <a:rPr lang="nl-NL" dirty="0"/>
              <a:t>bewijs van inzet en voorwaarde om </a:t>
            </a:r>
            <a:r>
              <a:rPr lang="nl-NL" u="sng" dirty="0"/>
              <a:t>de toets </a:t>
            </a:r>
            <a:r>
              <a:rPr lang="nl-NL" dirty="0"/>
              <a:t>te kunnen halen.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-1"/>
            <a:ext cx="2917998" cy="41596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334" y="-1"/>
            <a:ext cx="2198914" cy="27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problematiek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524757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‘Gedrag van een persoon dat door grote groepen mensen als problematisch wordt gezien’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Problematisch gedrag wordt een probleem als </a:t>
            </a:r>
            <a:r>
              <a:rPr lang="nl-NL" u="sng" dirty="0" smtClean="0"/>
              <a:t>anderen</a:t>
            </a:r>
            <a:r>
              <a:rPr lang="nl-NL" dirty="0" smtClean="0"/>
              <a:t> er last van hebben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Aan welk probleemgedrag denken jullie?</a:t>
            </a:r>
          </a:p>
          <a:p>
            <a:pPr>
              <a:buFontTx/>
              <a:buChar char="-"/>
            </a:pPr>
            <a:r>
              <a:rPr lang="nl-NL" dirty="0" smtClean="0"/>
              <a:t>Stelen</a:t>
            </a:r>
          </a:p>
          <a:p>
            <a:pPr>
              <a:buFontTx/>
              <a:buChar char="-"/>
            </a:pPr>
            <a:r>
              <a:rPr lang="nl-NL" dirty="0" smtClean="0"/>
              <a:t>Bedreigen</a:t>
            </a:r>
          </a:p>
          <a:p>
            <a:pPr>
              <a:buFontTx/>
              <a:buChar char="-"/>
            </a:pPr>
            <a:r>
              <a:rPr lang="nl-NL" dirty="0" smtClean="0"/>
              <a:t>Mishandelen</a:t>
            </a:r>
          </a:p>
          <a:p>
            <a:pPr>
              <a:buFontTx/>
              <a:buChar char="-"/>
            </a:pPr>
            <a:r>
              <a:rPr lang="nl-NL" dirty="0" smtClean="0"/>
              <a:t>Radicalisering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90" y="3520896"/>
            <a:ext cx="5033010" cy="33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Pesten &amp; spijbelen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910803" cy="3880773"/>
          </a:xfrm>
        </p:spPr>
        <p:txBody>
          <a:bodyPr/>
          <a:lstStyle/>
          <a:p>
            <a:r>
              <a:rPr lang="nl-NL" dirty="0" smtClean="0"/>
              <a:t>Pesten begint al vroeg op de basisschool</a:t>
            </a:r>
          </a:p>
          <a:p>
            <a:r>
              <a:rPr lang="nl-NL" dirty="0" smtClean="0"/>
              <a:t>Volwassenen pesten elkaar op het werk (soms heel omfloerst)</a:t>
            </a:r>
          </a:p>
          <a:p>
            <a:r>
              <a:rPr lang="nl-NL" dirty="0" smtClean="0"/>
              <a:t>Spijbelen; is dat een sociaal probleem???</a:t>
            </a:r>
          </a:p>
          <a:p>
            <a:r>
              <a:rPr lang="nl-NL" dirty="0" smtClean="0"/>
              <a:t>Niet direct, wel als de spijbelaar andere problemen veroorzaakt, welke bijkomende problemen denk je dan aan?</a:t>
            </a:r>
          </a:p>
          <a:p>
            <a:r>
              <a:rPr lang="nl-NL" dirty="0" smtClean="0"/>
              <a:t>Middelengebruik, stelen, vernielzucht etc.</a:t>
            </a:r>
          </a:p>
          <a:p>
            <a:r>
              <a:rPr lang="nl-NL" dirty="0" smtClean="0"/>
              <a:t>Niet elke spijbelaar zal probleemgedrag laten zien, wel heeft het vaak met elkaar te maken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2921"/>
            <a:ext cx="4555909" cy="25750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320" y="0"/>
            <a:ext cx="4297680" cy="27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Laaggeletterdheid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563946" cy="3880773"/>
          </a:xfrm>
        </p:spPr>
        <p:txBody>
          <a:bodyPr/>
          <a:lstStyle/>
          <a:p>
            <a:r>
              <a:rPr lang="nl-NL" dirty="0" smtClean="0"/>
              <a:t>Wat is laaggeletterdheid?</a:t>
            </a:r>
          </a:p>
          <a:p>
            <a:r>
              <a:rPr lang="nl-NL" dirty="0" smtClean="0"/>
              <a:t>Moeite hebben met lezen en schrijven </a:t>
            </a:r>
          </a:p>
          <a:p>
            <a:r>
              <a:rPr lang="nl-NL" dirty="0" smtClean="0"/>
              <a:t>Gevoelens van minderwaardigheid (geen baan kunnen vinden, niet kunnen deelnemen aan (sociale) activiteiten)</a:t>
            </a:r>
          </a:p>
          <a:p>
            <a:r>
              <a:rPr lang="nl-NL" dirty="0" smtClean="0"/>
              <a:t>Hulp nodig bij veel dingen die tekstueel worden gecommuniceerd, voorbeelden?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359613"/>
            <a:ext cx="7134255" cy="34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Mishandeling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40971"/>
            <a:ext cx="8596668" cy="5617029"/>
          </a:xfrm>
        </p:spPr>
        <p:txBody>
          <a:bodyPr>
            <a:normAutofit/>
          </a:bodyPr>
          <a:lstStyle/>
          <a:p>
            <a:r>
              <a:rPr lang="nl-NL" dirty="0" smtClean="0"/>
              <a:t>Opzettelijk toebrengen van pijn of lichamelijk letsel</a:t>
            </a:r>
          </a:p>
          <a:p>
            <a:r>
              <a:rPr lang="nl-NL" dirty="0" smtClean="0"/>
              <a:t>Eenmalig of dagelijks</a:t>
            </a:r>
          </a:p>
          <a:p>
            <a:r>
              <a:rPr lang="nl-NL" dirty="0" smtClean="0"/>
              <a:t>Eerwraak of eer-gerelateerd geweld</a:t>
            </a:r>
          </a:p>
          <a:p>
            <a:r>
              <a:rPr lang="nl-NL" dirty="0" smtClean="0"/>
              <a:t>Vrouw die vreemd gaat wordt door familie mishandeld of vermoord</a:t>
            </a:r>
          </a:p>
          <a:p>
            <a:r>
              <a:rPr lang="nl-NL" dirty="0" smtClean="0"/>
              <a:t>Vader en broer mishandelen de jongen die relatie heeft met dochter/zus</a:t>
            </a:r>
          </a:p>
          <a:p>
            <a:r>
              <a:rPr lang="nl-NL" dirty="0" smtClean="0"/>
              <a:t>Lastig te bestrijden probleem, waarom?</a:t>
            </a:r>
          </a:p>
          <a:p>
            <a:r>
              <a:rPr lang="nl-NL" dirty="0" smtClean="0"/>
              <a:t>Het gebeurd vaak ‘onder de radar’ en slachtoffers durven geen aangifte te doen</a:t>
            </a:r>
          </a:p>
          <a:p>
            <a:r>
              <a:rPr lang="nl-NL" dirty="0" smtClean="0"/>
              <a:t>Ingrijpende vorm van mishandeling: seksueel misbruik</a:t>
            </a:r>
          </a:p>
          <a:p>
            <a:r>
              <a:rPr lang="nl-NL" dirty="0" smtClean="0"/>
              <a:t>Seksuele handelingen gedwongen uitvoeren, ondergaan of getuige van zijn</a:t>
            </a:r>
          </a:p>
          <a:p>
            <a:r>
              <a:rPr lang="nl-NL" dirty="0" smtClean="0"/>
              <a:t>Slachtoffers houden hier vaak hun leven lang last van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461" y="0"/>
            <a:ext cx="3495539" cy="23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Geldproblemen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Armoede; met te weinig geld/middelen deelnemen aan de samenleving</a:t>
            </a:r>
          </a:p>
          <a:p>
            <a:r>
              <a:rPr lang="nl-NL" dirty="0" smtClean="0"/>
              <a:t>Onvoldoende eten/kleding kopen</a:t>
            </a:r>
          </a:p>
          <a:p>
            <a:r>
              <a:rPr lang="nl-NL" dirty="0" smtClean="0"/>
              <a:t>Kinderen kunnen niet naar sportclub</a:t>
            </a:r>
          </a:p>
          <a:p>
            <a:r>
              <a:rPr lang="nl-NL" dirty="0" smtClean="0"/>
              <a:t>Verjaardagen worden niet gevierd</a:t>
            </a:r>
          </a:p>
          <a:p>
            <a:r>
              <a:rPr lang="nl-NL" dirty="0" smtClean="0"/>
              <a:t>Armoede -&gt; schulden</a:t>
            </a:r>
          </a:p>
          <a:p>
            <a:r>
              <a:rPr lang="nl-NL" dirty="0" smtClean="0"/>
              <a:t>Huur / elektriciteit niet betalen -&gt; afsluiting van lichtnet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7" y="3569249"/>
            <a:ext cx="4942114" cy="32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Vechtscheiding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550883" cy="3880773"/>
          </a:xfrm>
        </p:spPr>
        <p:txBody>
          <a:bodyPr/>
          <a:lstStyle/>
          <a:p>
            <a:r>
              <a:rPr lang="nl-NL" dirty="0" smtClean="0"/>
              <a:t>Scheiden doet leiden</a:t>
            </a:r>
          </a:p>
          <a:p>
            <a:r>
              <a:rPr lang="nl-NL" dirty="0" smtClean="0"/>
              <a:t>Helemaal als het een vechtscheiding is, wat is een vechtscheiding?</a:t>
            </a:r>
          </a:p>
          <a:p>
            <a:r>
              <a:rPr lang="nl-NL" dirty="0" smtClean="0"/>
              <a:t>Een scheiding waarbij spanningen/conflicten zo hoog oplopen dat ouders het belang van hun partner en kinderen uit het oog verliezen</a:t>
            </a:r>
          </a:p>
          <a:p>
            <a:r>
              <a:rPr lang="nl-NL" dirty="0" smtClean="0"/>
              <a:t>Ruzie hebben om de meest kleine dingen</a:t>
            </a:r>
          </a:p>
          <a:p>
            <a:r>
              <a:rPr lang="nl-NL" dirty="0" smtClean="0"/>
              <a:t>Kinderen hebben daar last van (sociaal probleem), ontwikkelen zich minder goed</a:t>
            </a:r>
          </a:p>
          <a:p>
            <a:r>
              <a:rPr lang="nl-NL" dirty="0" smtClean="0"/>
              <a:t>Allerlei problemen krijgen ze: angsten, agressief gedrag of vluchtgedrag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64" y="4010296"/>
            <a:ext cx="5610769" cy="27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Radicalisering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Vaak jongeren, op zoek naar identiteit krijgen extreme opvattingen</a:t>
            </a:r>
          </a:p>
          <a:p>
            <a:r>
              <a:rPr lang="nl-NL" dirty="0" smtClean="0"/>
              <a:t>Opvattingen zijn extreem als ze niet passen bij de normen/waarden van onze samenleving</a:t>
            </a:r>
          </a:p>
          <a:p>
            <a:r>
              <a:rPr lang="nl-NL" dirty="0" smtClean="0"/>
              <a:t>Dierenrechten, geloof, politiek</a:t>
            </a:r>
          </a:p>
          <a:p>
            <a:r>
              <a:rPr lang="nl-NL" dirty="0" smtClean="0"/>
              <a:t>Vaak beïnvloedbare jongeren</a:t>
            </a:r>
          </a:p>
          <a:p>
            <a:r>
              <a:rPr lang="nl-NL" dirty="0" smtClean="0"/>
              <a:t>Zoeken zelf online informatie en willen strijden voor een andere samenleving</a:t>
            </a:r>
          </a:p>
          <a:p>
            <a:r>
              <a:rPr lang="nl-NL" dirty="0" smtClean="0"/>
              <a:t>Ze vervreemden zich van hun normale omgeving</a:t>
            </a:r>
          </a:p>
          <a:p>
            <a:r>
              <a:rPr lang="nl-NL" dirty="0" smtClean="0"/>
              <a:t>Worden een gevaar voor zichzelf en anderen (onbereikbaar)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3522617"/>
            <a:ext cx="4354286" cy="33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Multiproblematiek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Heel vaak hangen sociale problemen met elkaar samen</a:t>
            </a:r>
          </a:p>
          <a:p>
            <a:r>
              <a:rPr lang="nl-NL" dirty="0" smtClean="0"/>
              <a:t>We noemen dit </a:t>
            </a:r>
            <a:r>
              <a:rPr lang="nl-NL" dirty="0" err="1" smtClean="0"/>
              <a:t>multiproblematiek</a:t>
            </a:r>
            <a:r>
              <a:rPr lang="nl-NL" dirty="0" smtClean="0"/>
              <a:t> of kluwenproblematiek</a:t>
            </a:r>
          </a:p>
          <a:p>
            <a:r>
              <a:rPr lang="nl-NL" dirty="0" smtClean="0"/>
              <a:t>Iemand raakt baan kwijt én gaat daarna drinken of aan de drugs</a:t>
            </a:r>
          </a:p>
          <a:p>
            <a:r>
              <a:rPr lang="nl-NL" dirty="0" smtClean="0"/>
              <a:t>Dat leidt vervolgens soms tot agressie/diefstal</a:t>
            </a:r>
          </a:p>
          <a:p>
            <a:r>
              <a:rPr lang="nl-NL" dirty="0" smtClean="0"/>
              <a:t>Armoede kan depressief maken, men gaat stelen</a:t>
            </a:r>
          </a:p>
          <a:p>
            <a:r>
              <a:rPr lang="nl-NL" dirty="0" smtClean="0"/>
              <a:t>Zou het verstandig zijn om in zo’n geval één probleem eruit te lichten en aan te gaan werken?</a:t>
            </a:r>
          </a:p>
          <a:p>
            <a:r>
              <a:rPr lang="nl-NL" dirty="0" smtClean="0"/>
              <a:t>Nee, de persoon/gezin hebben ondersteuning nodig bij alle problemen die met elkaar samenhangen</a:t>
            </a:r>
          </a:p>
          <a:p>
            <a:r>
              <a:rPr lang="nl-NL" dirty="0" smtClean="0"/>
              <a:t>Het principe: ‘één klant, één dossier’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02" y="0"/>
            <a:ext cx="4294897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0" ma:contentTypeDescription="Een nieuw document maken." ma:contentTypeScope="" ma:versionID="d7fb8ae9b96a9cdb82831b9846d4c9d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44df13006c4d1b8710a8bdf93e72db5d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7EB486-9C21-4AD4-9FFC-7FF1CFDA1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48DB29-388D-49C8-9F6F-45529CE71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8B9D9-0BCF-4191-AC3A-1637D129B89B}">
  <ds:schemaRefs>
    <ds:schemaRef ds:uri="1f671bd0-527c-4d2a-98b8-6946169f1e3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b9f8bbe-82d2-46a4-909f-9c23c02db69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625</Words>
  <Application>Microsoft Office PowerPoint</Application>
  <PresentationFormat>Breedbeeld</PresentationFormat>
  <Paragraphs>80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Deskundigheid en kwaliteit      Thema 6 </vt:lpstr>
      <vt:lpstr>Sociale problematiek</vt:lpstr>
      <vt:lpstr>Pesten &amp; spijbelen</vt:lpstr>
      <vt:lpstr>Laaggeletterdheid</vt:lpstr>
      <vt:lpstr>Mishandeling</vt:lpstr>
      <vt:lpstr>Geldproblemen</vt:lpstr>
      <vt:lpstr>Vechtscheiding</vt:lpstr>
      <vt:lpstr>Radicalisering</vt:lpstr>
      <vt:lpstr>Multiproblematiek</vt:lpstr>
      <vt:lpstr>‘Eén klant, één dossier’ </vt:lpstr>
      <vt:lpstr>Opdrachten 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Deskundigheid en kwaliteit      Thema 6</dc:title>
  <dc:creator>Simon Poelman</dc:creator>
  <cp:lastModifiedBy>Simon Poelman</cp:lastModifiedBy>
  <cp:revision>7</cp:revision>
  <dcterms:created xsi:type="dcterms:W3CDTF">2020-03-23T06:51:08Z</dcterms:created>
  <dcterms:modified xsi:type="dcterms:W3CDTF">2020-03-23T07:48:51Z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